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82" r:id="rId4"/>
    <p:sldId id="261" r:id="rId5"/>
    <p:sldId id="259" r:id="rId6"/>
    <p:sldId id="264" r:id="rId7"/>
    <p:sldId id="265" r:id="rId8"/>
    <p:sldId id="267" r:id="rId9"/>
    <p:sldId id="269" r:id="rId10"/>
    <p:sldId id="268" r:id="rId11"/>
    <p:sldId id="281" r:id="rId12"/>
    <p:sldId id="270" r:id="rId13"/>
    <p:sldId id="283" r:id="rId14"/>
    <p:sldId id="277" r:id="rId15"/>
    <p:sldId id="274" r:id="rId16"/>
    <p:sldId id="273" r:id="rId17"/>
    <p:sldId id="275" r:id="rId18"/>
    <p:sldId id="276" r:id="rId19"/>
    <p:sldId id="272" r:id="rId20"/>
    <p:sldId id="271" r:id="rId21"/>
    <p:sldId id="280" r:id="rId2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C0A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71" autoAdjust="0"/>
  </p:normalViewPr>
  <p:slideViewPr>
    <p:cSldViewPr>
      <p:cViewPr>
        <p:scale>
          <a:sx n="80" d="100"/>
          <a:sy n="80" d="100"/>
        </p:scale>
        <p:origin x="-336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6" y="613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ipgg\labs\337\&#1057;&#1090;&#1091;&#1076;&#1077;&#1085;&#1090;&#1099;\&#1052;&#1072;&#1089;&#1083;&#1086;&#1074;%20&#1044;.&#1042;\&#1050;&#1072;&#1088;&#1090;&#1099;\&#1050;&#1086;&#1086;&#1088;&#1076;&#1080;&#1085;&#1072;&#1090;&#1099;%20&#1070;-&#1058;%20&#1089;&#1082;&#1074;&#1072;&#1078;&#1080;&#1085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ipgg\labs\337\&#1057;&#1090;&#1091;&#1076;&#1077;&#1085;&#1090;&#1099;\&#1052;&#1072;&#1089;&#1083;&#1086;&#1074;%20&#1044;.&#1042;\&#1050;&#1072;&#1088;&#1090;&#1099;\&#1050;&#1086;&#1086;&#1088;&#1076;&#1080;&#1085;&#1072;&#1090;&#1099;%20&#1070;-&#1058;%20&#1089;&#1082;&#1074;&#1072;&#1078;&#1080;&#1085;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46191819326208294"/>
                  <c:y val="8.9676290463692039E-5"/>
                </c:manualLayout>
              </c:layout>
              <c:numFmt formatCode="General" sourceLinked="0"/>
            </c:trendlineLbl>
          </c:trendline>
          <c:xVal>
            <c:numRef>
              <c:f>Лист1!$N$3:$N$14</c:f>
              <c:numCache>
                <c:formatCode>0</c:formatCode>
                <c:ptCount val="12"/>
                <c:pt idx="0">
                  <c:v>-1431.9</c:v>
                </c:pt>
                <c:pt idx="1">
                  <c:v>-1484</c:v>
                </c:pt>
                <c:pt idx="2">
                  <c:v>-1536.27</c:v>
                </c:pt>
                <c:pt idx="3">
                  <c:v>-1554.28</c:v>
                </c:pt>
                <c:pt idx="4">
                  <c:v>-1587.14</c:v>
                </c:pt>
                <c:pt idx="5">
                  <c:v>-1554.5</c:v>
                </c:pt>
                <c:pt idx="6">
                  <c:v>-1586.5</c:v>
                </c:pt>
                <c:pt idx="7">
                  <c:v>-1593</c:v>
                </c:pt>
                <c:pt idx="8">
                  <c:v>-1525.26</c:v>
                </c:pt>
                <c:pt idx="9">
                  <c:v>-1430</c:v>
                </c:pt>
                <c:pt idx="10">
                  <c:v>-1313.45</c:v>
                </c:pt>
                <c:pt idx="11">
                  <c:v>-1347.53</c:v>
                </c:pt>
              </c:numCache>
            </c:numRef>
          </c:xVal>
          <c:yVal>
            <c:numRef>
              <c:f>Лист1!$AO$3:$AO$14</c:f>
              <c:numCache>
                <c:formatCode>0</c:formatCode>
                <c:ptCount val="12"/>
                <c:pt idx="1">
                  <c:v>-1395</c:v>
                </c:pt>
                <c:pt idx="2">
                  <c:v>-1425.27</c:v>
                </c:pt>
                <c:pt idx="3">
                  <c:v>-1412.28</c:v>
                </c:pt>
                <c:pt idx="4">
                  <c:v>-1457.14</c:v>
                </c:pt>
                <c:pt idx="5">
                  <c:v>-1429.5</c:v>
                </c:pt>
                <c:pt idx="6">
                  <c:v>-1437.5</c:v>
                </c:pt>
                <c:pt idx="7">
                  <c:v>-1486</c:v>
                </c:pt>
                <c:pt idx="8">
                  <c:v>-1406.26</c:v>
                </c:pt>
                <c:pt idx="9">
                  <c:v>-1277</c:v>
                </c:pt>
                <c:pt idx="10">
                  <c:v>-1209.45</c:v>
                </c:pt>
                <c:pt idx="11">
                  <c:v>-1208.53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201920"/>
        <c:axId val="141202496"/>
      </c:scatterChart>
      <c:valAx>
        <c:axId val="1412019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600" b="1" i="0" baseline="0" dirty="0">
                    <a:effectLst/>
                  </a:rPr>
                  <a:t>(А)           </a:t>
                </a:r>
                <a:r>
                  <a:rPr lang="ru-RU" sz="1100" b="1" i="0" baseline="0" dirty="0">
                    <a:effectLst/>
                  </a:rPr>
                  <a:t>абсолютные отметки кровли </a:t>
                </a:r>
                <a:r>
                  <a:rPr lang="en-US" sz="1100" b="1" i="0" baseline="0" dirty="0">
                    <a:effectLst/>
                  </a:rPr>
                  <a:t>IX </a:t>
                </a:r>
                <a:r>
                  <a:rPr lang="ru-RU" sz="1100" b="1" i="0" baseline="0" dirty="0">
                    <a:effectLst/>
                  </a:rPr>
                  <a:t>горизонта, м</a:t>
                </a:r>
                <a:endParaRPr lang="ru-RU" sz="1100" dirty="0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 sz="1000" dirty="0"/>
              </a:p>
            </c:rich>
          </c:tx>
          <c:layout>
            <c:manualLayout>
              <c:xMode val="edge"/>
              <c:yMode val="edge"/>
              <c:x val="0.1236323619175563"/>
              <c:y val="0.78928222513852431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141202496"/>
        <c:crosses val="autoZero"/>
        <c:crossBetween val="midCat"/>
      </c:valAx>
      <c:valAx>
        <c:axId val="141202496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sz="1100" dirty="0"/>
                  <a:t>абсолютные отметки </a:t>
                </a:r>
                <a:r>
                  <a:rPr lang="ru-RU" sz="1100" dirty="0" err="1"/>
                  <a:t>нижнекожевниковской</a:t>
                </a:r>
                <a:r>
                  <a:rPr lang="ru-RU" sz="1100" dirty="0"/>
                  <a:t> свиты, м</a:t>
                </a:r>
              </a:p>
            </c:rich>
          </c:tx>
          <c:layout>
            <c:manualLayout>
              <c:xMode val="edge"/>
              <c:yMode val="edge"/>
              <c:x val="9.3884325841729638E-3"/>
              <c:y val="9.4458254638373498E-2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141201920"/>
        <c:crosses val="autoZero"/>
        <c:crossBetween val="midCat"/>
      </c:valAx>
      <c:spPr>
        <a:solidFill>
          <a:srgbClr val="FFC000"/>
        </a:solidFill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46898435865205501"/>
                  <c:y val="-2.2525153105861766E-2"/>
                </c:manualLayout>
              </c:layout>
              <c:numFmt formatCode="General" sourceLinked="0"/>
            </c:trendlineLbl>
          </c:trendline>
          <c:xVal>
            <c:numRef>
              <c:f>Лист1!$N$3:$N$14</c:f>
              <c:numCache>
                <c:formatCode>0</c:formatCode>
                <c:ptCount val="12"/>
                <c:pt idx="0">
                  <c:v>-1431.9</c:v>
                </c:pt>
                <c:pt idx="1">
                  <c:v>-1484</c:v>
                </c:pt>
                <c:pt idx="2">
                  <c:v>-1536.27</c:v>
                </c:pt>
                <c:pt idx="3">
                  <c:v>-1554.28</c:v>
                </c:pt>
                <c:pt idx="4">
                  <c:v>-1587.14</c:v>
                </c:pt>
                <c:pt idx="5">
                  <c:v>-1554.5</c:v>
                </c:pt>
                <c:pt idx="6">
                  <c:v>-1586.5</c:v>
                </c:pt>
                <c:pt idx="7">
                  <c:v>-1593</c:v>
                </c:pt>
                <c:pt idx="8">
                  <c:v>-1525.26</c:v>
                </c:pt>
                <c:pt idx="9">
                  <c:v>-1430</c:v>
                </c:pt>
                <c:pt idx="10">
                  <c:v>-1313.45</c:v>
                </c:pt>
                <c:pt idx="11">
                  <c:v>-1347.53</c:v>
                </c:pt>
              </c:numCache>
            </c:numRef>
          </c:xVal>
          <c:yVal>
            <c:numRef>
              <c:f>Лист1!$AP$3:$AP$14</c:f>
              <c:numCache>
                <c:formatCode>0</c:formatCode>
                <c:ptCount val="12"/>
                <c:pt idx="1">
                  <c:v>-1416</c:v>
                </c:pt>
                <c:pt idx="2">
                  <c:v>-1467.27</c:v>
                </c:pt>
                <c:pt idx="3">
                  <c:v>-1460.28</c:v>
                </c:pt>
                <c:pt idx="4">
                  <c:v>-1485.14</c:v>
                </c:pt>
                <c:pt idx="5">
                  <c:v>-1456.5</c:v>
                </c:pt>
                <c:pt idx="6">
                  <c:v>-1489.5</c:v>
                </c:pt>
                <c:pt idx="7">
                  <c:v>-1513</c:v>
                </c:pt>
                <c:pt idx="8">
                  <c:v>-1448.26</c:v>
                </c:pt>
                <c:pt idx="9">
                  <c:v>-1322</c:v>
                </c:pt>
                <c:pt idx="10">
                  <c:v>-1247.45</c:v>
                </c:pt>
                <c:pt idx="11">
                  <c:v>-1249.53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204800"/>
        <c:axId val="137936896"/>
      </c:scatterChart>
      <c:valAx>
        <c:axId val="1412048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600" b="1" i="0" baseline="0" dirty="0">
                    <a:effectLst/>
                  </a:rPr>
                  <a:t>(В)        </a:t>
                </a:r>
                <a:r>
                  <a:rPr lang="ru-RU" sz="1600" b="1" i="0" baseline="0" dirty="0" smtClean="0">
                    <a:effectLst/>
                  </a:rPr>
                  <a:t>  </a:t>
                </a:r>
                <a:r>
                  <a:rPr lang="ru-RU" sz="1100" b="1" i="0" baseline="0" dirty="0" smtClean="0">
                    <a:effectLst/>
                  </a:rPr>
                  <a:t>абсолютные </a:t>
                </a:r>
                <a:r>
                  <a:rPr lang="ru-RU" sz="1100" b="1" i="0" baseline="0" dirty="0">
                    <a:effectLst/>
                  </a:rPr>
                  <a:t>отметки подошвы </a:t>
                </a:r>
                <a:r>
                  <a:rPr lang="en-US" sz="1100" b="1" i="0" baseline="0" dirty="0">
                    <a:effectLst/>
                  </a:rPr>
                  <a:t>IX </a:t>
                </a:r>
                <a:r>
                  <a:rPr lang="ru-RU" sz="1100" b="1" i="0" baseline="0" dirty="0">
                    <a:effectLst/>
                  </a:rPr>
                  <a:t>горизонта, м</a:t>
                </a:r>
                <a:endParaRPr lang="ru-RU" sz="1100" dirty="0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 sz="900" dirty="0"/>
              </a:p>
            </c:rich>
          </c:tx>
          <c:layout>
            <c:manualLayout>
              <c:xMode val="edge"/>
              <c:yMode val="edge"/>
              <c:x val="0.14168378787333488"/>
              <c:y val="0.79977676970969713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137936896"/>
        <c:crosses val="autoZero"/>
        <c:crossBetween val="midCat"/>
      </c:valAx>
      <c:valAx>
        <c:axId val="137936896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100" b="1" i="0" baseline="0" dirty="0">
                    <a:effectLst/>
                  </a:rPr>
                  <a:t>абсолютные отметки </a:t>
                </a:r>
                <a:r>
                  <a:rPr lang="ru-RU" sz="1100" b="1" i="0" baseline="0" dirty="0" err="1">
                    <a:effectLst/>
                  </a:rPr>
                  <a:t>нижнекожевниковской</a:t>
                </a:r>
                <a:r>
                  <a:rPr lang="ru-RU" sz="1100" b="1" i="0" baseline="0" dirty="0">
                    <a:effectLst/>
                  </a:rPr>
                  <a:t> свиты, м</a:t>
                </a:r>
                <a:endParaRPr lang="ru-RU" sz="1100" dirty="0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 dirty="0"/>
              </a:p>
            </c:rich>
          </c:tx>
          <c:layout>
            <c:manualLayout>
              <c:xMode val="edge"/>
              <c:yMode val="edge"/>
              <c:x val="2.1339569468807069E-2"/>
              <c:y val="0.12486977913544463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141204800"/>
        <c:crosses val="autoZero"/>
        <c:crossBetween val="midCat"/>
      </c:valAx>
      <c:spPr>
        <a:solidFill>
          <a:srgbClr val="FFC000"/>
        </a:solidFill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B58A9-93E4-4A3D-9B50-D10A5B0D48C4}" type="datetimeFigureOut">
              <a:rPr lang="ru-RU"/>
              <a:pPr>
                <a:defRPr/>
              </a:pPr>
              <a:t>30.04.2014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0EB84-696C-4C4C-B99C-A8B1E6AC8A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182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0454B-9D6B-4F2B-82E1-29720FAD53CA}" type="datetimeFigureOut">
              <a:rPr lang="ru-RU"/>
              <a:pPr>
                <a:defRPr/>
              </a:pPr>
              <a:t>30.04.2014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DDAFD-D411-4980-8732-08055C1B01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680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AAFA0-5A9B-4295-A740-887A181A4DBB}" type="datetimeFigureOut">
              <a:rPr lang="ru-RU"/>
              <a:pPr>
                <a:defRPr/>
              </a:pPr>
              <a:t>30.04.2014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3C436-08F1-4174-8AFB-4928DB1BF4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920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D2C41-2C00-4069-91A1-FADBC73C8C21}" type="datetimeFigureOut">
              <a:rPr lang="ru-RU"/>
              <a:pPr>
                <a:defRPr/>
              </a:pPr>
              <a:t>30.04.2014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A9C87-C57B-435A-B190-44FB3E08D3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182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AB1A3-7730-4564-8257-2A17FF00BEF6}" type="datetimeFigureOut">
              <a:rPr lang="ru-RU"/>
              <a:pPr>
                <a:defRPr/>
              </a:pPr>
              <a:t>30.04.2014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E97F6-2868-4A37-9E74-388254FB02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304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860E1-DB17-4AB5-8994-DA438F2A7843}" type="datetimeFigureOut">
              <a:rPr lang="ru-RU"/>
              <a:pPr>
                <a:defRPr/>
              </a:pPr>
              <a:t>30.04.2014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EF5FF-D0B7-4C40-B4ED-458C3C9DD8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207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52405-1D65-4943-B549-7497CE8B09CD}" type="datetimeFigureOut">
              <a:rPr lang="ru-RU"/>
              <a:pPr>
                <a:defRPr/>
              </a:pPr>
              <a:t>30.04.2014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28691-B61B-41EC-8E46-CF21E56B6E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29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F138C-6ED7-46BE-AF92-02ACE413D6C6}" type="datetimeFigureOut">
              <a:rPr lang="ru-RU"/>
              <a:pPr>
                <a:defRPr/>
              </a:pPr>
              <a:t>30.04.2014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F913B-3E78-4E27-B093-F5239DD78A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034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6C028-0CB8-4373-BFB3-8F09C372B836}" type="datetimeFigureOut">
              <a:rPr lang="ru-RU"/>
              <a:pPr>
                <a:defRPr/>
              </a:pPr>
              <a:t>30.04.2014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3F7EA-159C-4170-BADC-5F217510BD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83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E82C0-40E4-4B2F-9B56-B6144BBB0710}" type="datetimeFigureOut">
              <a:rPr lang="ru-RU"/>
              <a:pPr>
                <a:defRPr/>
              </a:pPr>
              <a:t>30.04.2014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2D4B-667A-4294-A45E-29950F725C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787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D5023-1FD0-4661-8947-79087F8B4D96}" type="datetimeFigureOut">
              <a:rPr lang="ru-RU"/>
              <a:pPr>
                <a:defRPr/>
              </a:pPr>
              <a:t>30.04.2014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98FA3-91B1-473C-A5FB-4EDEF05DD5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2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7916">
              <a:srgbClr val="FFEFD1"/>
            </a:gs>
            <a:gs pos="16000">
              <a:srgbClr val="FFEFD1"/>
            </a:gs>
            <a:gs pos="23000">
              <a:srgbClr val="FDEED2"/>
            </a:gs>
            <a:gs pos="84000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BFC523-F6FB-4145-820D-1F792869E3B1}" type="datetimeFigureOut">
              <a:rPr lang="ru-RU"/>
              <a:pPr>
                <a:defRPr/>
              </a:pPr>
              <a:t>30.04.2014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45DC999-30A6-4F84-8669-FD8DE00AA1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188913"/>
            <a:ext cx="8229600" cy="23034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100" dirty="0" smtClean="0">
                <a:latin typeface="Garamond" pitchFamily="18" charset="0"/>
              </a:rPr>
              <a:t/>
            </a:r>
            <a:br>
              <a:rPr lang="ru-RU" sz="1100" dirty="0" smtClean="0">
                <a:latin typeface="Garamond" pitchFamily="18" charset="0"/>
              </a:rPr>
            </a:br>
            <a:r>
              <a:rPr lang="ru-RU" sz="1100" dirty="0" smtClean="0">
                <a:latin typeface="Garamond" pitchFamily="18" charset="0"/>
              </a:rPr>
              <a:t/>
            </a:r>
            <a:br>
              <a:rPr lang="ru-RU" sz="1100" dirty="0" smtClean="0">
                <a:latin typeface="Garamond" pitchFamily="18" charset="0"/>
              </a:rPr>
            </a:br>
            <a:r>
              <a:rPr lang="ru-RU" sz="1100" dirty="0">
                <a:latin typeface="Garamond" pitchFamily="18" charset="0"/>
              </a:rPr>
              <a:t/>
            </a:r>
            <a:br>
              <a:rPr lang="ru-RU" sz="1100" dirty="0">
                <a:latin typeface="Garamond" pitchFamily="18" charset="0"/>
              </a:rPr>
            </a:b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МИНОБРНАУКИ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РОССИИ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профессионального образования</a:t>
            </a:r>
            <a:br>
              <a:rPr lang="ru-RU" alt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«Новосибирский национальный исследовательский государственный университет»</a:t>
            </a:r>
            <a:br>
              <a:rPr lang="ru-RU" alt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(Новосибирский государственный университет, НГУ)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Геолого-геофизический факультет</a:t>
            </a:r>
            <a:r>
              <a:rPr lang="ru-RU" sz="1100" dirty="0" smtClean="0">
                <a:latin typeface="Garamond" pitchFamily="18" charset="0"/>
              </a:rPr>
              <a:t/>
            </a:r>
            <a:br>
              <a:rPr lang="ru-RU" sz="1100" dirty="0" smtClean="0">
                <a:latin typeface="Garamond" pitchFamily="18" charset="0"/>
              </a:rPr>
            </a:br>
            <a:r>
              <a:rPr lang="ru-RU" sz="1100" dirty="0" smtClean="0">
                <a:latin typeface="Garamond" pitchFamily="18" charset="0"/>
              </a:rPr>
              <a:t/>
            </a:r>
            <a:br>
              <a:rPr lang="ru-RU" sz="1100" dirty="0" smtClean="0">
                <a:latin typeface="Garamond" pitchFamily="18" charset="0"/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 smtClean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79388" y="1628775"/>
            <a:ext cx="8785225" cy="4941888"/>
          </a:xfrm>
        </p:spPr>
        <p:txBody>
          <a:bodyPr rtlCol="0">
            <a:normAutofit/>
          </a:bodyPr>
          <a:lstStyle/>
          <a:p>
            <a:pPr marL="533400" indent="-53340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dirty="0" smtClean="0">
              <a:solidFill>
                <a:schemeClr val="tx1"/>
              </a:solidFill>
              <a:latin typeface="Garamond" pitchFamily="18" charset="0"/>
            </a:endParaRPr>
          </a:p>
          <a:p>
            <a:pPr marL="533400" indent="-53340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dirty="0" smtClean="0">
                <a:solidFill>
                  <a:schemeClr val="tx1"/>
                </a:solidFill>
                <a:latin typeface="Garamond" pitchFamily="18" charset="0"/>
              </a:rPr>
              <a:t>Модель геологического строения Южно-</a:t>
            </a:r>
            <a:r>
              <a:rPr lang="ru-RU" dirty="0" err="1" smtClean="0">
                <a:solidFill>
                  <a:schemeClr val="tx1"/>
                </a:solidFill>
                <a:latin typeface="Garamond" pitchFamily="18" charset="0"/>
              </a:rPr>
              <a:t>Тигянского</a:t>
            </a:r>
            <a:r>
              <a:rPr lang="ru-RU" dirty="0" smtClean="0">
                <a:solidFill>
                  <a:schemeClr val="tx1"/>
                </a:solidFill>
                <a:latin typeface="Garamond" pitchFamily="18" charset="0"/>
              </a:rPr>
              <a:t> месторождения </a:t>
            </a:r>
            <a:r>
              <a:rPr lang="ru-RU" dirty="0" err="1" smtClean="0">
                <a:solidFill>
                  <a:schemeClr val="tx1"/>
                </a:solidFill>
                <a:latin typeface="Garamond" pitchFamily="18" charset="0"/>
              </a:rPr>
              <a:t>Анабаро-Хатангской</a:t>
            </a:r>
            <a:r>
              <a:rPr lang="ru-RU" dirty="0" smtClean="0">
                <a:solidFill>
                  <a:schemeClr val="tx1"/>
                </a:solidFill>
                <a:latin typeface="Garamond" pitchFamily="18" charset="0"/>
              </a:rPr>
              <a:t> нефтегазоносной области (НГО)</a:t>
            </a:r>
          </a:p>
          <a:p>
            <a:pPr marL="533400" indent="-53340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dirty="0">
              <a:solidFill>
                <a:schemeClr val="tx1"/>
              </a:solidFill>
              <a:latin typeface="Garamond" pitchFamily="18" charset="0"/>
            </a:endParaRPr>
          </a:p>
          <a:p>
            <a:pPr marL="533400" indent="-533400" algn="r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300" dirty="0">
              <a:solidFill>
                <a:schemeClr val="tx1"/>
              </a:solidFill>
            </a:endParaRPr>
          </a:p>
          <a:p>
            <a:pPr marL="533400" indent="-533400" algn="r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800" b="1" i="1" dirty="0" smtClean="0">
              <a:solidFill>
                <a:schemeClr val="tx1"/>
              </a:solidFill>
              <a:latin typeface="Garamond" pitchFamily="18" charset="0"/>
            </a:endParaRPr>
          </a:p>
          <a:p>
            <a:pPr marL="533400" indent="-533400" algn="r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800" b="1" i="1" dirty="0" smtClean="0">
              <a:solidFill>
                <a:schemeClr val="tx1"/>
              </a:solidFill>
              <a:latin typeface="Garamond" pitchFamily="18" charset="0"/>
            </a:endParaRPr>
          </a:p>
          <a:p>
            <a:pPr marL="533400" indent="-533400" algn="r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800" b="1" i="1" dirty="0">
              <a:solidFill>
                <a:schemeClr val="tx1"/>
              </a:solidFill>
              <a:latin typeface="Garamond" pitchFamily="18" charset="0"/>
            </a:endParaRPr>
          </a:p>
          <a:p>
            <a:pPr marL="533400" indent="-533400" algn="r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b="1" i="1" dirty="0" smtClean="0">
                <a:solidFill>
                  <a:schemeClr val="tx1"/>
                </a:solidFill>
                <a:latin typeface="Garamond" pitchFamily="18" charset="0"/>
              </a:rPr>
              <a:t>Выполнил: студент 1504 гр.  Маслов Д.В.</a:t>
            </a:r>
            <a:endParaRPr lang="ru-RU" sz="1800" dirty="0" smtClean="0">
              <a:solidFill>
                <a:schemeClr val="tx1"/>
              </a:solidFill>
              <a:latin typeface="Garamond" pitchFamily="18" charset="0"/>
            </a:endParaRPr>
          </a:p>
          <a:p>
            <a:pPr marL="533400" indent="-533400" algn="r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b="1" i="1" dirty="0" smtClean="0">
                <a:solidFill>
                  <a:schemeClr val="tx1"/>
                </a:solidFill>
                <a:latin typeface="Garamond" pitchFamily="18" charset="0"/>
              </a:rPr>
              <a:t>Научный руководитель: </a:t>
            </a:r>
            <a:r>
              <a:rPr lang="ru-RU" sz="1800" b="1" i="1" dirty="0" err="1">
                <a:solidFill>
                  <a:schemeClr val="tx1"/>
                </a:solidFill>
                <a:latin typeface="Garamond" pitchFamily="18" charset="0"/>
              </a:rPr>
              <a:t>Единархова</a:t>
            </a:r>
            <a:r>
              <a:rPr lang="ru-RU" sz="1800" b="1" i="1" dirty="0">
                <a:solidFill>
                  <a:schemeClr val="tx1"/>
                </a:solidFill>
                <a:latin typeface="Garamond" pitchFamily="18" charset="0"/>
              </a:rPr>
              <a:t> Н.Е.</a:t>
            </a:r>
            <a:endParaRPr lang="ru-RU" sz="1800" b="1" i="1" dirty="0" smtClean="0">
              <a:solidFill>
                <a:schemeClr val="tx1"/>
              </a:solidFill>
              <a:latin typeface="Garamond" pitchFamily="18" charset="0"/>
            </a:endParaRPr>
          </a:p>
          <a:p>
            <a:pPr marL="533400" indent="-533400" algn="r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 </a:t>
            </a:r>
            <a:endParaRPr lang="ru-RU" sz="1300" dirty="0" smtClean="0">
              <a:solidFill>
                <a:schemeClr val="tx1"/>
              </a:solidFill>
            </a:endParaRPr>
          </a:p>
          <a:p>
            <a:pPr marL="533400" indent="-53340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300" dirty="0">
              <a:solidFill>
                <a:schemeClr val="tx1"/>
              </a:solidFill>
            </a:endParaRPr>
          </a:p>
          <a:p>
            <a:pPr marL="533400" indent="-53340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300" dirty="0" smtClean="0">
                <a:solidFill>
                  <a:schemeClr val="tx1"/>
                </a:solidFill>
                <a:latin typeface="Garamond" pitchFamily="18" charset="0"/>
              </a:rPr>
              <a:t>   Новосибирск </a:t>
            </a:r>
            <a:r>
              <a:rPr lang="en-US" sz="1300" dirty="0" smtClean="0">
                <a:solidFill>
                  <a:schemeClr val="tx1"/>
                </a:solidFill>
                <a:latin typeface="Garamond" pitchFamily="18" charset="0"/>
              </a:rPr>
              <a:t>2014</a:t>
            </a:r>
            <a:endParaRPr lang="ru-RU" sz="1300" dirty="0" smtClean="0">
              <a:solidFill>
                <a:schemeClr val="tx1"/>
              </a:solidFill>
              <a:latin typeface="Garamond" pitchFamily="18" charset="0"/>
            </a:endParaRPr>
          </a:p>
          <a:p>
            <a:pPr marL="533400" indent="-53340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600" dirty="0" smtClean="0"/>
          </a:p>
        </p:txBody>
      </p:sp>
      <p:sp>
        <p:nvSpPr>
          <p:cNvPr id="2052" name="Подзаголовок 2"/>
          <p:cNvSpPr txBox="1">
            <a:spLocks/>
          </p:cNvSpPr>
          <p:nvPr/>
        </p:nvSpPr>
        <p:spPr bwMode="auto">
          <a:xfrm>
            <a:off x="539750" y="3716338"/>
            <a:ext cx="83153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1800" b="1">
                <a:latin typeface="Garamond" pitchFamily="18" charset="0"/>
              </a:rPr>
              <a:t>Работа выполнена на кафедре геологии месторождений нефти и газа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1800" b="1">
                <a:latin typeface="Garamond" pitchFamily="18" charset="0"/>
              </a:rPr>
              <a:t>и в лаборатории геологии нефти и газа Сибирской платформы (№337)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1800" b="1">
                <a:latin typeface="Garamond" pitchFamily="18" charset="0"/>
              </a:rPr>
              <a:t> Института нефтегазовой геологии и геофизики им. А.А. Трофимука СО РАН</a:t>
            </a:r>
          </a:p>
          <a:p>
            <a:pPr algn="ctr" eaLnBrk="1" hangingPunct="1">
              <a:buFont typeface="Arial" charset="0"/>
              <a:buNone/>
            </a:pPr>
            <a:endParaRPr lang="ru-RU" altLang="ru-RU" b="1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 flipH="1">
            <a:off x="5219700" y="6350"/>
            <a:ext cx="3816350" cy="2547938"/>
          </a:xfrm>
        </p:spPr>
        <p:txBody>
          <a:bodyPr/>
          <a:lstStyle/>
          <a:p>
            <a:pPr eaLnBrk="1" hangingPunct="1"/>
            <a:r>
              <a:rPr lang="ru-RU" altLang="ru-RU" sz="2400" smtClean="0">
                <a:latin typeface="Garamond" pitchFamily="18" charset="0"/>
              </a:rPr>
              <a:t>Распределение залежей и нефтегазопроявлений в разрезе Анабаро-Хатангской седловины /Ткач и др., 1982ф, с дополнениями/</a:t>
            </a:r>
          </a:p>
        </p:txBody>
      </p:sp>
      <p:pic>
        <p:nvPicPr>
          <p:cNvPr id="11267" name="Picture 4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88913"/>
            <a:ext cx="4702175" cy="63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1057275"/>
            <a:ext cx="2735262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1123950"/>
            <a:ext cx="2214562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2212975" y="3213100"/>
            <a:ext cx="2016125" cy="431800"/>
          </a:xfrm>
          <a:prstGeom prst="rect">
            <a:avLst/>
          </a:prstGeom>
          <a:noFill/>
          <a:ln w="190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 bwMode="auto">
          <a:xfrm flipV="1">
            <a:off x="4229100" y="1123950"/>
            <a:ext cx="649288" cy="20891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Прямая со стрелкой 9"/>
          <p:cNvCxnSpPr/>
          <p:nvPr/>
        </p:nvCxnSpPr>
        <p:spPr bwMode="auto">
          <a:xfrm>
            <a:off x="4229100" y="3644900"/>
            <a:ext cx="649288" cy="11969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95" name="Прямоугольник 10"/>
          <p:cNvSpPr>
            <a:spLocks noChangeArrowheads="1"/>
          </p:cNvSpPr>
          <p:nvPr/>
        </p:nvSpPr>
        <p:spPr bwMode="auto">
          <a:xfrm>
            <a:off x="1710523" y="2674553"/>
            <a:ext cx="502452" cy="15096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vert="vert270"/>
          <a:lstStyle/>
          <a:p>
            <a:pPr algn="just" eaLnBrk="1" hangingPunct="1">
              <a:defRPr/>
            </a:pPr>
            <a:r>
              <a:rPr lang="ru-RU" dirty="0">
                <a:solidFill>
                  <a:srgbClr val="7030A0"/>
                </a:solidFill>
                <a:latin typeface="Garamond" pitchFamily="18" charset="0"/>
              </a:rPr>
              <a:t>Горизонт </a:t>
            </a:r>
            <a:r>
              <a:rPr lang="en-US" dirty="0">
                <a:solidFill>
                  <a:srgbClr val="7030A0"/>
                </a:solidFill>
                <a:latin typeface="Garamond" pitchFamily="18" charset="0"/>
              </a:rPr>
              <a:t>XI</a:t>
            </a:r>
            <a:endParaRPr lang="ru-RU" dirty="0">
              <a:solidFill>
                <a:srgbClr val="7030A0"/>
              </a:solidFill>
            </a:endParaRPr>
          </a:p>
        </p:txBody>
      </p:sp>
      <p:cxnSp>
        <p:nvCxnSpPr>
          <p:cNvPr id="12296" name="Прямая со стрелкой 12"/>
          <p:cNvCxnSpPr>
            <a:cxnSpLocks noChangeShapeType="1"/>
          </p:cNvCxnSpPr>
          <p:nvPr/>
        </p:nvCxnSpPr>
        <p:spPr bwMode="auto">
          <a:xfrm flipV="1">
            <a:off x="4878388" y="3789363"/>
            <a:ext cx="0" cy="719137"/>
          </a:xfrm>
          <a:prstGeom prst="straightConnector1">
            <a:avLst/>
          </a:prstGeom>
          <a:noFill/>
          <a:ln w="9525" algn="ctr">
            <a:solidFill>
              <a:srgbClr val="00B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97" name="TextBox 13"/>
          <p:cNvSpPr txBox="1">
            <a:spLocks noChangeArrowheads="1"/>
          </p:cNvSpPr>
          <p:nvPr/>
        </p:nvSpPr>
        <p:spPr bwMode="auto">
          <a:xfrm rot="-5400000">
            <a:off x="4415631" y="4107657"/>
            <a:ext cx="8524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Arial" charset="0"/>
              </a:rPr>
              <a:t>1544,2-1581,8</a:t>
            </a:r>
            <a:endParaRPr lang="ru-RU" altLang="ru-RU" sz="800" b="1">
              <a:latin typeface="Arial" charset="0"/>
            </a:endParaRPr>
          </a:p>
        </p:txBody>
      </p:sp>
      <p:sp>
        <p:nvSpPr>
          <p:cNvPr id="12298" name="Прямоугольник 4"/>
          <p:cNvSpPr>
            <a:spLocks noChangeArrowheads="1"/>
          </p:cNvSpPr>
          <p:nvPr/>
        </p:nvSpPr>
        <p:spPr bwMode="auto">
          <a:xfrm>
            <a:off x="1141413" y="5273675"/>
            <a:ext cx="6464300" cy="138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Алевролиты разнозернистые, часто с прослоями аргиллитов, с волнистой слоистостью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Песчаники средне-мелкозернистые, мелкозернистые, тонкопараллельнослоистые, волнистослоистые, реже массивные, нефтенасышенные.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Аргиллиты оскольчатые, отменено несколько прослоев алевролитов</a:t>
            </a:r>
          </a:p>
        </p:txBody>
      </p:sp>
      <p:sp>
        <p:nvSpPr>
          <p:cNvPr id="12299" name="TextBox 16"/>
          <p:cNvSpPr txBox="1">
            <a:spLocks noChangeArrowheads="1"/>
          </p:cNvSpPr>
          <p:nvPr/>
        </p:nvSpPr>
        <p:spPr bwMode="auto">
          <a:xfrm>
            <a:off x="1116013" y="6372225"/>
            <a:ext cx="61737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Максимальная пористость 20%, Максимальная проницаемость 211 мкм</a:t>
            </a:r>
            <a:r>
              <a:rPr lang="ru-RU" altLang="ru-RU" sz="1400" b="1" baseline="30000">
                <a:latin typeface="Times New Roman" pitchFamily="18" charset="0"/>
                <a:cs typeface="Times New Roman" pitchFamily="18" charset="0"/>
              </a:rPr>
              <a:t>2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latin typeface="Arial" charset="0"/>
            </a:endParaRPr>
          </a:p>
        </p:txBody>
      </p:sp>
      <p:sp>
        <p:nvSpPr>
          <p:cNvPr id="12300" name="Прямоугольник 2"/>
          <p:cNvSpPr>
            <a:spLocks noChangeArrowheads="1"/>
          </p:cNvSpPr>
          <p:nvPr/>
        </p:nvSpPr>
        <p:spPr bwMode="auto">
          <a:xfrm>
            <a:off x="755650" y="188913"/>
            <a:ext cx="79200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latin typeface="Garamond" pitchFamily="18" charset="0"/>
              </a:rPr>
              <a:t>Литологическая характеристика </a:t>
            </a:r>
            <a:r>
              <a:rPr lang="en-US" altLang="ru-RU" sz="2800">
                <a:latin typeface="Garamond" pitchFamily="18" charset="0"/>
              </a:rPr>
              <a:t>XI </a:t>
            </a:r>
            <a:r>
              <a:rPr lang="ru-RU" altLang="ru-RU" sz="2800">
                <a:latin typeface="Garamond" pitchFamily="18" charset="0"/>
              </a:rPr>
              <a:t>горизонта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latin typeface="Garamond" pitchFamily="18" charset="0"/>
              </a:rPr>
              <a:t>/Выполнил Маслов Д.В./</a:t>
            </a:r>
            <a:endParaRPr lang="ru-RU" altLang="ru-RU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813" y="188913"/>
            <a:ext cx="8696325" cy="14033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latin typeface="Garamond" pitchFamily="18" charset="0"/>
              </a:rPr>
              <a:t>Южно-</a:t>
            </a:r>
            <a:r>
              <a:rPr lang="ru-RU" sz="2400" dirty="0" err="1">
                <a:latin typeface="Garamond" pitchFamily="18" charset="0"/>
              </a:rPr>
              <a:t>Тигянское</a:t>
            </a:r>
            <a:r>
              <a:rPr lang="ru-RU" sz="2400" dirty="0">
                <a:latin typeface="Garamond" pitchFamily="18" charset="0"/>
              </a:rPr>
              <a:t> месторождение. Структурная карта по кровле </a:t>
            </a:r>
            <a:r>
              <a:rPr lang="ru-RU" sz="2400" dirty="0" err="1">
                <a:latin typeface="Garamond" pitchFamily="18" charset="0"/>
              </a:rPr>
              <a:t>нижнекожевниковской</a:t>
            </a:r>
            <a:r>
              <a:rPr lang="ru-RU" sz="2400" dirty="0">
                <a:latin typeface="Garamond" pitchFamily="18" charset="0"/>
              </a:rPr>
              <a:t> свиты </a:t>
            </a:r>
            <a:r>
              <a:rPr lang="ru-RU" sz="2400" dirty="0" smtClean="0">
                <a:latin typeface="Garamond" pitchFamily="18" charset="0"/>
              </a:rPr>
              <a:t>/по </a:t>
            </a:r>
            <a:r>
              <a:rPr lang="ru-RU" sz="2400" dirty="0">
                <a:latin typeface="Garamond" pitchFamily="18" charset="0"/>
              </a:rPr>
              <a:t>М.К. </a:t>
            </a:r>
            <a:r>
              <a:rPr lang="ru-RU" sz="2400" dirty="0" err="1">
                <a:latin typeface="Garamond" pitchFamily="18" charset="0"/>
              </a:rPr>
              <a:t>Калинко</a:t>
            </a:r>
            <a:r>
              <a:rPr lang="ru-RU" sz="2400" dirty="0">
                <a:latin typeface="Garamond" pitchFamily="18" charset="0"/>
              </a:rPr>
              <a:t>, 1959,  с </a:t>
            </a:r>
            <a:r>
              <a:rPr lang="ru-RU" sz="2400" dirty="0" smtClean="0">
                <a:latin typeface="Garamond" pitchFamily="18" charset="0"/>
              </a:rPr>
              <a:t>изменениями</a:t>
            </a:r>
            <a:r>
              <a:rPr lang="ru-RU" sz="2000" dirty="0" smtClean="0">
                <a:latin typeface="Garamond" pitchFamily="18" charset="0"/>
              </a:rPr>
              <a:t>/</a:t>
            </a:r>
            <a:r>
              <a:rPr lang="ru-RU" sz="1800" dirty="0">
                <a:latin typeface="Garamond" pitchFamily="18" charset="0"/>
              </a:rPr>
              <a:t/>
            </a:r>
            <a:br>
              <a:rPr lang="ru-RU" sz="1800" dirty="0">
                <a:latin typeface="Garamond" pitchFamily="18" charset="0"/>
              </a:rPr>
            </a:br>
            <a:endParaRPr lang="ru-RU" sz="1800" dirty="0"/>
          </a:p>
        </p:txBody>
      </p:sp>
      <p:pic>
        <p:nvPicPr>
          <p:cNvPr id="13315" name="Picture 3" descr="C:\Users\User\Desktop\Ю-Т м-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773238"/>
            <a:ext cx="8718550" cy="386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altLang="ru-RU" sz="2000" smtClean="0">
                <a:latin typeface="Garamond" pitchFamily="18" charset="0"/>
              </a:rPr>
              <a:t>Графики зависимости абсолютных отметок нижнекожевниковской свиты от: (А) кровли IX горизонта, (В) подошвы IX горизонта</a:t>
            </a: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</p:nvPr>
        </p:nvGraphicFramePr>
        <p:xfrm>
          <a:off x="1979712" y="1052736"/>
          <a:ext cx="511256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1979712" y="3789040"/>
          <a:ext cx="5112568" cy="2608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79513" y="274638"/>
            <a:ext cx="8789862" cy="1143000"/>
          </a:xfrm>
        </p:spPr>
        <p:txBody>
          <a:bodyPr/>
          <a:lstStyle/>
          <a:p>
            <a:r>
              <a:rPr lang="ru-RU" altLang="ru-RU" sz="2400" dirty="0" smtClean="0">
                <a:latin typeface="Garamond" pitchFamily="18" charset="0"/>
              </a:rPr>
              <a:t>Структурная карта по кровле </a:t>
            </a:r>
            <a:r>
              <a:rPr lang="en-US" altLang="ru-RU" sz="2400" dirty="0" smtClean="0">
                <a:latin typeface="Garamond" pitchFamily="18" charset="0"/>
              </a:rPr>
              <a:t>XI</a:t>
            </a:r>
            <a:r>
              <a:rPr lang="ru-RU" altLang="ru-RU" sz="2400" dirty="0" smtClean="0">
                <a:latin typeface="Garamond" pitchFamily="18" charset="0"/>
              </a:rPr>
              <a:t> горизонта /Составил Маслов Д.В./</a:t>
            </a: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5364" name="Picture 3" descr="C:\Documents and Settings\maslovdv\Desktop\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65275"/>
            <a:ext cx="86455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63550" y="333375"/>
            <a:ext cx="8229600" cy="1143000"/>
          </a:xfrm>
        </p:spPr>
        <p:txBody>
          <a:bodyPr/>
          <a:lstStyle/>
          <a:p>
            <a:r>
              <a:rPr lang="ru-RU" altLang="ru-RU" sz="2400" smtClean="0">
                <a:latin typeface="Garamond" pitchFamily="18" charset="0"/>
              </a:rPr>
              <a:t>Геологический разрез по линии скважин А-Б</a:t>
            </a:r>
            <a:br>
              <a:rPr lang="ru-RU" altLang="ru-RU" sz="2400" smtClean="0">
                <a:latin typeface="Garamond" pitchFamily="18" charset="0"/>
              </a:rPr>
            </a:br>
            <a:r>
              <a:rPr lang="ru-RU" altLang="ru-RU" sz="2400" smtClean="0">
                <a:latin typeface="Garamond" pitchFamily="18" charset="0"/>
              </a:rPr>
              <a:t>/Составил Маслов Д.В./</a:t>
            </a:r>
            <a:r>
              <a:rPr lang="en-US" altLang="ru-RU" sz="2400" smtClean="0">
                <a:latin typeface="Garamond" pitchFamily="18" charset="0"/>
              </a:rPr>
              <a:t/>
            </a:r>
            <a:br>
              <a:rPr lang="en-US" altLang="ru-RU" sz="2400" smtClean="0">
                <a:latin typeface="Garamond" pitchFamily="18" charset="0"/>
              </a:rPr>
            </a:br>
            <a:endParaRPr lang="ru-RU" altLang="ru-RU" sz="2400" smtClean="0">
              <a:latin typeface="Garamond" pitchFamily="18" charset="0"/>
            </a:endParaRPr>
          </a:p>
        </p:txBody>
      </p:sp>
      <p:pic>
        <p:nvPicPr>
          <p:cNvPr id="16387" name="Picture 2" descr="\\ipgg\labs\337\Студенты\Маслов Д.В\ПОСЛЕДНЕЕ !!! КАРТЫ !!!\Картинки в курсач и презентацию (3 глава)\Разре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44675"/>
            <a:ext cx="894080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C:\Documents and Settings\maslovdv\Desktop\1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5360988"/>
            <a:ext cx="3484562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6411913" y="5894388"/>
            <a:ext cx="31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А</a:t>
            </a:r>
          </a:p>
        </p:txBody>
      </p:sp>
      <p:sp>
        <p:nvSpPr>
          <p:cNvPr id="16390" name="TextBox 7"/>
          <p:cNvSpPr txBox="1">
            <a:spLocks noChangeArrowheads="1"/>
          </p:cNvSpPr>
          <p:nvPr/>
        </p:nvSpPr>
        <p:spPr bwMode="auto">
          <a:xfrm>
            <a:off x="7740650" y="5678488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Б</a:t>
            </a:r>
          </a:p>
        </p:txBody>
      </p:sp>
      <p:sp>
        <p:nvSpPr>
          <p:cNvPr id="16391" name="TextBox 4"/>
          <p:cNvSpPr txBox="1">
            <a:spLocks noChangeArrowheads="1"/>
          </p:cNvSpPr>
          <p:nvPr/>
        </p:nvSpPr>
        <p:spPr bwMode="auto">
          <a:xfrm>
            <a:off x="884238" y="1841500"/>
            <a:ext cx="4222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/>
              <a:t>А</a:t>
            </a:r>
          </a:p>
        </p:txBody>
      </p:sp>
      <p:sp>
        <p:nvSpPr>
          <p:cNvPr id="16392" name="TextBox 9"/>
          <p:cNvSpPr txBox="1">
            <a:spLocks noChangeArrowheads="1"/>
          </p:cNvSpPr>
          <p:nvPr/>
        </p:nvSpPr>
        <p:spPr bwMode="auto">
          <a:xfrm>
            <a:off x="8626475" y="1844675"/>
            <a:ext cx="422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/>
              <a:t>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68313" y="1588"/>
            <a:ext cx="8229600" cy="1143000"/>
          </a:xfrm>
        </p:spPr>
        <p:txBody>
          <a:bodyPr/>
          <a:lstStyle/>
          <a:p>
            <a:r>
              <a:rPr lang="ru-RU" altLang="ru-RU" sz="2400" smtClean="0">
                <a:latin typeface="Garamond" pitchFamily="18" charset="0"/>
              </a:rPr>
              <a:t>Схема обоснования водонефтяного и газонефтяного контактов</a:t>
            </a:r>
            <a:br>
              <a:rPr lang="ru-RU" altLang="ru-RU" sz="2400" smtClean="0">
                <a:latin typeface="Garamond" pitchFamily="18" charset="0"/>
              </a:rPr>
            </a:br>
            <a:r>
              <a:rPr lang="ru-RU" altLang="ru-RU" sz="2400" smtClean="0">
                <a:latin typeface="Garamond" pitchFamily="18" charset="0"/>
              </a:rPr>
              <a:t>/Составил Маслов Д.В./</a:t>
            </a:r>
          </a:p>
        </p:txBody>
      </p:sp>
      <p:pic>
        <p:nvPicPr>
          <p:cNvPr id="17411" name="Picture 5" descr="\\ipgg\labs\337\Студенты\Маслов Д.В\ПОСЛЕДНЕЕ !!! КАРТЫ !!!\Картинки в курсач и презентацию (3 глава)\ВНК!!!!!!!!!!!!!!!!!!!!!!!!!!!!!!!!!!!!!!!!!!!!!!!!!!!!!!!!!!!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8285162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smtClean="0">
                <a:latin typeface="Garamond" pitchFamily="18" charset="0"/>
              </a:rPr>
              <a:t>Карта перспектив Южно-Тигянского месторождения /Составил Маслов Д.В./</a:t>
            </a:r>
          </a:p>
        </p:txBody>
      </p:sp>
      <p:pic>
        <p:nvPicPr>
          <p:cNvPr id="18435" name="Picture 4" descr="\\ipgg\labs\337\Студенты\Маслов Д.В\ПОСЛЕДНЕЕ !!! КАРТЫ !!!\Картинки в курсач и презентацию (3 глава)\карта модели2 !!!!!!!!!!!!!!!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484313"/>
            <a:ext cx="863123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\\ipgg\labs\337\Студенты\Маслов Д.В\ПОСЛЕДНЕЕ !!! КАРТЫ !!!\Картинки в курсач и презентацию (3 глава)\карта моделиВСТАВКА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2216150"/>
            <a:ext cx="24765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\\ipgg\labs\337\Студенты\Маслов Д.В\ПОСЛЕДНЕЕ !!! КАРТЫ !!!\Картинки в курсач и презентацию (3 глава)\карта моделиВСТАВКА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216150"/>
            <a:ext cx="21304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smtClean="0">
                <a:latin typeface="Garamond" pitchFamily="18" charset="0"/>
              </a:rPr>
              <a:t>Выводы: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525962"/>
          </a:xfrm>
        </p:spPr>
        <p:txBody>
          <a:bodyPr/>
          <a:lstStyle/>
          <a:p>
            <a:pPr marL="514350" indent="-514350" eaLnBrk="1" hangingPunct="1">
              <a:buClr>
                <a:srgbClr val="FF0000"/>
              </a:buClr>
              <a:buFont typeface="Calibri" pitchFamily="34" charset="0"/>
              <a:buAutoNum type="arabicParenR"/>
              <a:defRPr/>
            </a:pPr>
            <a:r>
              <a:rPr lang="ru-RU" sz="2400" dirty="0" smtClean="0">
                <a:latin typeface="Garamond" pitchFamily="18" charset="0"/>
              </a:rPr>
              <a:t>Проведено обобщение и систематизация литературных данных по истории изучения </a:t>
            </a:r>
            <a:r>
              <a:rPr lang="ru-RU" sz="2400" dirty="0" err="1" smtClean="0">
                <a:latin typeface="Garamond" pitchFamily="18" charset="0"/>
              </a:rPr>
              <a:t>Анабаро-Хатангской</a:t>
            </a:r>
            <a:r>
              <a:rPr lang="ru-RU" sz="2400" dirty="0" smtClean="0">
                <a:latin typeface="Garamond" pitchFamily="18" charset="0"/>
              </a:rPr>
              <a:t>  НГО</a:t>
            </a:r>
          </a:p>
          <a:p>
            <a:pPr marL="514350" indent="-514350" eaLnBrk="1" hangingPunct="1">
              <a:buClr>
                <a:srgbClr val="FF0000"/>
              </a:buClr>
              <a:buFont typeface="Calibri" pitchFamily="34" charset="0"/>
              <a:buAutoNum type="arabicParenR"/>
              <a:defRPr/>
            </a:pPr>
            <a:r>
              <a:rPr lang="ru-RU" sz="2400" dirty="0" smtClean="0">
                <a:latin typeface="Garamond" pitchFamily="18" charset="0"/>
              </a:rPr>
              <a:t>Подготовлен очерк геологического строения (стратиграфия, тектоника) и </a:t>
            </a:r>
            <a:r>
              <a:rPr lang="ru-RU" sz="2400" dirty="0" err="1" smtClean="0">
                <a:latin typeface="Garamond" pitchFamily="18" charset="0"/>
              </a:rPr>
              <a:t>нефтегазоносности</a:t>
            </a:r>
            <a:r>
              <a:rPr lang="ru-RU" sz="2400" dirty="0" smtClean="0">
                <a:latin typeface="Garamond" pitchFamily="18" charset="0"/>
              </a:rPr>
              <a:t> региона</a:t>
            </a:r>
          </a:p>
          <a:p>
            <a:pPr marL="514350" indent="-514350" eaLnBrk="1" hangingPunct="1">
              <a:buClr>
                <a:srgbClr val="FF0000"/>
              </a:buClr>
              <a:buFont typeface="Calibri" pitchFamily="34" charset="0"/>
              <a:buAutoNum type="arabicParenR"/>
              <a:defRPr/>
            </a:pPr>
            <a:r>
              <a:rPr lang="ru-RU" sz="2400" dirty="0" smtClean="0">
                <a:latin typeface="Garamond" pitchFamily="18" charset="0"/>
              </a:rPr>
              <a:t>Описан керн скважины Южно-</a:t>
            </a:r>
            <a:r>
              <a:rPr lang="ru-RU" sz="2400" dirty="0" err="1" smtClean="0">
                <a:latin typeface="Garamond" pitchFamily="18" charset="0"/>
              </a:rPr>
              <a:t>Тигянская</a:t>
            </a:r>
            <a:r>
              <a:rPr lang="ru-RU" sz="2400" dirty="0" smtClean="0">
                <a:latin typeface="Garamond" pitchFamily="18" charset="0"/>
              </a:rPr>
              <a:t> 1</a:t>
            </a:r>
          </a:p>
          <a:p>
            <a:pPr marL="514350" indent="-514350" eaLnBrk="1" hangingPunct="1">
              <a:buClr>
                <a:srgbClr val="FF0000"/>
              </a:buClr>
              <a:buFont typeface="Calibri" pitchFamily="34" charset="0"/>
              <a:buAutoNum type="arabicParenR"/>
              <a:defRPr/>
            </a:pPr>
            <a:r>
              <a:rPr lang="ru-RU" sz="2400" dirty="0" smtClean="0">
                <a:latin typeface="Garamond" pitchFamily="18" charset="0"/>
              </a:rPr>
              <a:t>Построен геологический профиль по скважинам Южно-</a:t>
            </a:r>
            <a:r>
              <a:rPr lang="ru-RU" sz="2400" dirty="0" err="1" smtClean="0">
                <a:latin typeface="Garamond" pitchFamily="18" charset="0"/>
              </a:rPr>
              <a:t>Тигянской</a:t>
            </a:r>
            <a:r>
              <a:rPr lang="ru-RU" sz="2400" dirty="0" smtClean="0">
                <a:latin typeface="Garamond" pitchFamily="18" charset="0"/>
              </a:rPr>
              <a:t> площади </a:t>
            </a:r>
          </a:p>
          <a:p>
            <a:pPr marL="514350" indent="-514350" eaLnBrk="1" hangingPunct="1">
              <a:buClr>
                <a:srgbClr val="FF0000"/>
              </a:buClr>
              <a:buFont typeface="Calibri" pitchFamily="34" charset="0"/>
              <a:buAutoNum type="arabicParenR"/>
              <a:defRPr/>
            </a:pPr>
            <a:r>
              <a:rPr lang="ru-RU" sz="2400" dirty="0" smtClean="0">
                <a:latin typeface="Garamond" pitchFamily="18" charset="0"/>
              </a:rPr>
              <a:t>Построен набор структурных карт по кровлям основных отражающих и продуктивных горизонтов</a:t>
            </a:r>
          </a:p>
          <a:p>
            <a:pPr marL="514350" indent="-514350" eaLnBrk="1" hangingPunct="1">
              <a:buClr>
                <a:srgbClr val="FF0000"/>
              </a:buClr>
              <a:buFont typeface="Calibri" pitchFamily="34" charset="0"/>
              <a:buAutoNum type="arabicParenR"/>
              <a:defRPr/>
            </a:pPr>
            <a:r>
              <a:rPr lang="ru-RU" sz="2400" dirty="0" smtClean="0">
                <a:latin typeface="Garamond" pitchFamily="18" charset="0"/>
              </a:rPr>
              <a:t>Уточнена геологическая модель Южно-</a:t>
            </a:r>
            <a:r>
              <a:rPr lang="ru-RU" sz="2400" dirty="0" err="1" smtClean="0">
                <a:latin typeface="Garamond" pitchFamily="18" charset="0"/>
              </a:rPr>
              <a:t>Тигянского</a:t>
            </a:r>
            <a:r>
              <a:rPr lang="ru-RU" sz="2400" dirty="0" smtClean="0">
                <a:latin typeface="Garamond" pitchFamily="18" charset="0"/>
              </a:rPr>
              <a:t> месторождения по </a:t>
            </a:r>
            <a:r>
              <a:rPr lang="en-US" sz="2400" dirty="0">
                <a:latin typeface="Garamond" pitchFamily="18" charset="0"/>
              </a:rPr>
              <a:t>XI </a:t>
            </a:r>
            <a:r>
              <a:rPr lang="ru-RU" sz="2400" dirty="0" smtClean="0">
                <a:latin typeface="Garamond" pitchFamily="18" charset="0"/>
              </a:rPr>
              <a:t>горизонту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ъект 2"/>
          <p:cNvSpPr>
            <a:spLocks noGrp="1"/>
          </p:cNvSpPr>
          <p:nvPr>
            <p:ph idx="1"/>
          </p:nvPr>
        </p:nvSpPr>
        <p:spPr>
          <a:xfrm>
            <a:off x="1547813" y="2276475"/>
            <a:ext cx="7056437" cy="25542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altLang="ru-RU" sz="3600" smtClean="0">
                <a:latin typeface="Garamond" pitchFamily="18" charset="0"/>
              </a:rPr>
              <a:t>БЛАГОДАРЮ 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7916">
              <a:srgbClr val="FFEFD1"/>
            </a:gs>
            <a:gs pos="16000">
              <a:srgbClr val="FFEFD1"/>
            </a:gs>
            <a:gs pos="84000">
              <a:srgbClr val="FFFFF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Объект 4"/>
          <p:cNvGraphicFramePr>
            <a:graphicFrameLocks noChangeAspect="1"/>
          </p:cNvGraphicFramePr>
          <p:nvPr/>
        </p:nvGraphicFramePr>
        <p:xfrm>
          <a:off x="3186113" y="2043113"/>
          <a:ext cx="2770187" cy="277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CorelDRAW" r:id="rId3" imgW="2770632" imgH="2770632" progId="CorelDraw.Graphic.16">
                  <p:embed/>
                </p:oleObj>
              </mc:Choice>
              <mc:Fallback>
                <p:oleObj name="CorelDRAW" r:id="rId3" imgW="2770632" imgH="2770632" progId="CorelDraw.Graphic.16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6113" y="2043113"/>
                        <a:ext cx="2770187" cy="2770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5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7272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6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latin typeface="Garamond" pitchFamily="18" charset="0"/>
              </a:rPr>
              <a:t>Список литературы</a:t>
            </a:r>
            <a:endParaRPr lang="ru-RU" sz="3600" dirty="0">
              <a:latin typeface="Garamond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620713"/>
            <a:ext cx="8785225" cy="5976937"/>
          </a:xfrm>
        </p:spPr>
        <p:txBody>
          <a:bodyPr rtlCol="0">
            <a:normAutofit fontScale="70000" lnSpcReduction="20000"/>
          </a:bodyPr>
          <a:lstStyle/>
          <a:p>
            <a:pPr marL="0" indent="0" algn="ctr">
              <a:buFont typeface="Arial" charset="0"/>
              <a:buNone/>
              <a:defRPr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Опубликованная литература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Арчегов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В.Б., Степанов В.А История нефтегазогеологических работ на территории Сибирской платформы и сопредельных структур // Нефтегазовая геология. Теория и практика. - 2009. - Т.4. - №1 (электронная версия).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Емельянцев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 М. Геологические исследования в районе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Нордвика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острова Бегичева в 1933 г. // Геологические исследования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Нордвик-Хатангского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 М.: Изд. Горно-геол. упр.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Главсевморпути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1939.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Калинко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М.К. Геология соляного штока купола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Нордвик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Тр. Ин-та геологии Арктики, т. 10, 1951.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Калинко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М.К. История геологического изучения и разведки нефти и других полезных ископаемых на территории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Анабаро-Хатангского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междуречья. Тр. Института геологии Арктики. Т.78, 1954.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Калинко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М.К. История геологического развития и перспективы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нефтегазоносности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Хатангской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впадины. Л.,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Гостоптехиздат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1959, 358 c. 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Тр.НИИГА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т.104).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Калинко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М.К. Результаты поисков и разведки нефти и газа в районе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Анабаро-Хатангского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междуречья 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Нордвикский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район) //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Нефтегазоносность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севера Сибири. – Л.: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Гостоптехиздат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1958. С. 134-170.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Калинко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М.К. История геологического развития и перспективы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нефтегазоносности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Хатангской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впадины. Л.,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Гостоптехиздат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,1959, 360 с.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Каширцев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М.К. Органическая геохимия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нафтидов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Анабаро-Хатангского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региона. Новосибирск: ИНГГ СО РАН, 2010. – 360 с.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данные о геологическом строении и возможной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нефтегазоносности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 сочленения западно-сибирской и сибирской платформ со складчатым Таймыром/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Пронькин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А.П. и др. // Геология нефти и газа – 2012. – №1. – С. 30 – 40 (электронная версия).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результаты геофизических работ нового этапа на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Анабаро-Хатангской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седловине/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Скрипальщикова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С.В. и др. // Природные ресурсы Красноярского края – 2012. – №13. – С. 40 – 50 (электронная версия).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Старосельцев В.С. Тектоническое и нефтегазовое районирование южного побережья и прилегающего шельфа моря Лаптевых // Нефтегазовая геология – 2012. – №3(11). – С. 32 – 36 (электронная версия).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Шатский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Н.С. Проблемы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нефтегазоносности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Сибири // М., Нефтяное хозяйство, 1932, № 9.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2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2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2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457200" y="404813"/>
            <a:ext cx="8362950" cy="4464050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ru-RU" sz="1600" b="1" dirty="0"/>
              <a:t>Фондовая литература</a:t>
            </a:r>
            <a:endParaRPr lang="ru-RU" sz="1600" dirty="0"/>
          </a:p>
          <a:p>
            <a:pPr>
              <a:buFont typeface="+mj-lt"/>
              <a:buAutoNum type="arabicPeriod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Зуйкова Ю.Л. (отв. исп.). Комплексное обобщение геолого-геофизических данных по территории севера Таймырского АО с целью выбора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нефтегазоперспективных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участков и направлений ГРР // Отчёт по результатам тематических работ. ЗАО КЦ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Росгеофизика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Санкт-Петербург, 2006ф. 105 с.</a:t>
            </a:r>
          </a:p>
          <a:p>
            <a:pPr>
              <a:buFont typeface="+mj-lt"/>
              <a:buAutoNum type="arabicPeriod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 Л.Л. и др. Подсчет перспективных запасов газа локальных поднятий восточной части Енисей-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Хатангского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прогиба, Дудинка, 1976ф.</a:t>
            </a:r>
          </a:p>
          <a:p>
            <a:pPr>
              <a:buFont typeface="+mj-lt"/>
              <a:buAutoNum type="arabicPeriod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Сенников Н.В. Анализ и обобщение результатов изучения керна и естественных обнажений пород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Анабаро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-Ленской зоны Сибирской платформы с целью выделения нефтегазовых систем и их прогноза в разрезе акватории моря Лаптевых : отчет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нефтегазов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.– Н., 2010ф. – 260 с.</a:t>
            </a:r>
          </a:p>
          <a:p>
            <a:pPr>
              <a:buFont typeface="+mj-lt"/>
              <a:buAutoNum type="arabicPeriod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Ткач А.С., Айрапетян С.В.,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Радаев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И.Н. Отчет о результатах геофизических работ в бассейне р.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Суолема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(Николаевская с/п № 42/86–88,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Суолемская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/п № 46/86–88. ПГО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Енисейгеофизика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Таймырская ГФЭ. Дудинка, 1988ф, 215 с.</a:t>
            </a:r>
          </a:p>
          <a:p>
            <a:pPr>
              <a:buFont typeface="+mj-lt"/>
              <a:buAutoNum type="arabicPeriod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Ткач А.С.,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Шайдаков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В.А., Русинов Л.А. Отчет о сейсморазведочных работах в западной части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Хатангской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седловины, выполненных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Гусихинской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с/п 116/81-82, Дудинка, 1982ф.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200" smtClean="0">
                <a:latin typeface="Garamond" pitchFamily="18" charset="0"/>
              </a:rPr>
              <a:t>Актуальность</a:t>
            </a:r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3384550"/>
          </a:xfrm>
        </p:spPr>
        <p:txBody>
          <a:bodyPr/>
          <a:lstStyle/>
          <a:p>
            <a:pPr algn="just"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ru-RU" altLang="ru-RU" sz="2400" smtClean="0">
                <a:latin typeface="Garamond" pitchFamily="18" charset="0"/>
              </a:rPr>
              <a:t>В настоящее время в рамках государственной политики РФ по освоению шельфа арктических морей остро встал вопрос об изучении геологии и оценке нефтегазоносности шельфа моря Лаптевых. Для более эффективного осуществления  работ по освоению шельфа необходимо выявить эталонные объекты в материковой зоне со схожим геологическим строением, имеющие определенные перспективы нефтегазоносности, для использования в качестве аналогии. </a:t>
            </a:r>
          </a:p>
          <a:p>
            <a:pPr algn="just"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ru-RU" altLang="ru-RU" sz="2400" smtClean="0">
                <a:latin typeface="Garamond" pitchFamily="18" charset="0"/>
              </a:rPr>
              <a:t>Одним из таких геологических объектов является Южно-Тигянское месторождение.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765175"/>
            <a:ext cx="82296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§"/>
              <a:defRPr/>
            </a:pPr>
            <a:endParaRPr lang="ru-RU" dirty="0" smtClean="0">
              <a:latin typeface="Garamond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ru-RU" dirty="0" smtClean="0">
                <a:latin typeface="Garamond" pitchFamily="18" charset="0"/>
              </a:rPr>
              <a:t>Объект исследования </a:t>
            </a:r>
            <a:r>
              <a:rPr lang="ru-RU" dirty="0" smtClean="0"/>
              <a:t>– </a:t>
            </a:r>
            <a:r>
              <a:rPr lang="ru-RU" sz="2800" dirty="0" smtClean="0">
                <a:latin typeface="Garamond" pitchFamily="18" charset="0"/>
              </a:rPr>
              <a:t>пермские отложения Южно-</a:t>
            </a:r>
            <a:r>
              <a:rPr lang="ru-RU" sz="2800" dirty="0" err="1" smtClean="0">
                <a:latin typeface="Garamond" pitchFamily="18" charset="0"/>
              </a:rPr>
              <a:t>Тигянского</a:t>
            </a:r>
            <a:r>
              <a:rPr lang="ru-RU" sz="2800" dirty="0" smtClean="0">
                <a:latin typeface="Garamond" pitchFamily="18" charset="0"/>
              </a:rPr>
              <a:t> месторождения </a:t>
            </a:r>
            <a:r>
              <a:rPr lang="ru-RU" sz="2800" dirty="0" err="1" smtClean="0">
                <a:latin typeface="Garamond" pitchFamily="18" charset="0"/>
              </a:rPr>
              <a:t>Анабаро-Хатангской</a:t>
            </a:r>
            <a:r>
              <a:rPr lang="ru-RU" sz="2800" dirty="0" smtClean="0">
                <a:latin typeface="Garamond" pitchFamily="18" charset="0"/>
              </a:rPr>
              <a:t> НГО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endParaRPr lang="ru-RU" sz="2800" dirty="0" smtClean="0">
              <a:latin typeface="Garamond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endParaRPr lang="ru-RU" sz="2800" dirty="0" smtClean="0">
              <a:latin typeface="Garamond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ru-RU" dirty="0" smtClean="0">
                <a:latin typeface="Garamond" pitchFamily="18" charset="0"/>
              </a:rPr>
              <a:t>Задача:</a:t>
            </a:r>
            <a:r>
              <a:rPr lang="ru-RU" sz="2800" dirty="0" smtClean="0"/>
              <a:t> </a:t>
            </a:r>
            <a:r>
              <a:rPr lang="ru-RU" sz="2800" dirty="0" smtClean="0">
                <a:latin typeface="Garamond" pitchFamily="18" charset="0"/>
              </a:rPr>
              <a:t>подготовить модель геологического строения Южно-</a:t>
            </a:r>
            <a:r>
              <a:rPr lang="ru-RU" sz="2800" dirty="0" err="1" smtClean="0">
                <a:latin typeface="Garamond" pitchFamily="18" charset="0"/>
              </a:rPr>
              <a:t>Тигянского</a:t>
            </a:r>
            <a:r>
              <a:rPr lang="ru-RU" sz="2800" dirty="0" smtClean="0">
                <a:latin typeface="Garamond" pitchFamily="18" charset="0"/>
              </a:rPr>
              <a:t> месторождения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latin typeface="Garamond" pitchFamily="18" charset="0"/>
              </a:rPr>
              <a:t>Этапы исследований</a:t>
            </a:r>
          </a:p>
        </p:txBody>
      </p:sp>
      <p:sp>
        <p:nvSpPr>
          <p:cNvPr id="6147" name="Объект 5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525962"/>
          </a:xfrm>
        </p:spPr>
        <p:txBody>
          <a:bodyPr/>
          <a:lstStyle/>
          <a:p>
            <a:pPr marL="514350" indent="-514350" eaLnBrk="1" hangingPunct="1">
              <a:buClr>
                <a:srgbClr val="FF0000"/>
              </a:buClr>
              <a:buFont typeface="Calibri" pitchFamily="34" charset="0"/>
              <a:buAutoNum type="arabicParenR"/>
            </a:pPr>
            <a:r>
              <a:rPr lang="ru-RU" altLang="ru-RU" sz="2400" smtClean="0">
                <a:latin typeface="Garamond" pitchFamily="18" charset="0"/>
              </a:rPr>
              <a:t>Обобщить и систематизировать литературные данные по истории изучения Анабаро-Хатангской  НГО</a:t>
            </a:r>
          </a:p>
          <a:p>
            <a:pPr marL="514350" indent="-514350" eaLnBrk="1" hangingPunct="1">
              <a:buClr>
                <a:srgbClr val="FF0000"/>
              </a:buClr>
              <a:buFont typeface="Calibri" pitchFamily="34" charset="0"/>
              <a:buAutoNum type="arabicParenR"/>
            </a:pPr>
            <a:r>
              <a:rPr lang="ru-RU" altLang="ru-RU" sz="2400" smtClean="0">
                <a:latin typeface="Garamond" pitchFamily="18" charset="0"/>
              </a:rPr>
              <a:t>Подготовить очерк геологического строения региона (стратиграфия, тектоника) и нефтегазоносности </a:t>
            </a:r>
          </a:p>
          <a:p>
            <a:pPr marL="514350" indent="-514350" eaLnBrk="1" hangingPunct="1">
              <a:buClr>
                <a:srgbClr val="FF0000"/>
              </a:buClr>
              <a:buFont typeface="Calibri" pitchFamily="34" charset="0"/>
              <a:buAutoNum type="arabicParenR"/>
            </a:pPr>
            <a:r>
              <a:rPr lang="ru-RU" altLang="ru-RU" sz="2400" smtClean="0">
                <a:latin typeface="Garamond" pitchFamily="18" charset="0"/>
              </a:rPr>
              <a:t>Выполнить описание керна скважины Южно-Тигянская 1</a:t>
            </a:r>
          </a:p>
          <a:p>
            <a:pPr marL="514350" indent="-514350" eaLnBrk="1" hangingPunct="1">
              <a:buClr>
                <a:srgbClr val="FF0000"/>
              </a:buClr>
              <a:buFont typeface="Calibri" pitchFamily="34" charset="0"/>
              <a:buAutoNum type="arabicParenR"/>
            </a:pPr>
            <a:r>
              <a:rPr lang="ru-RU" altLang="ru-RU" sz="2400" smtClean="0">
                <a:latin typeface="Garamond" pitchFamily="18" charset="0"/>
              </a:rPr>
              <a:t>Построить геологический профиль по скважинам Южно-Тигянской площади </a:t>
            </a:r>
          </a:p>
          <a:p>
            <a:pPr marL="514350" indent="-514350" eaLnBrk="1" hangingPunct="1">
              <a:buClr>
                <a:srgbClr val="FF0000"/>
              </a:buClr>
              <a:buFont typeface="Calibri" pitchFamily="34" charset="0"/>
              <a:buAutoNum type="arabicParenR"/>
            </a:pPr>
            <a:r>
              <a:rPr lang="ru-RU" altLang="ru-RU" sz="2400" smtClean="0">
                <a:latin typeface="Garamond" pitchFamily="18" charset="0"/>
              </a:rPr>
              <a:t>Построить набор структурных карт по кровлям основных стратиграфических единиц, а также по кровлям продуктивных горизонтов</a:t>
            </a:r>
          </a:p>
          <a:p>
            <a:pPr marL="514350" indent="-514350" eaLnBrk="1" hangingPunct="1">
              <a:buClr>
                <a:srgbClr val="FF0000"/>
              </a:buClr>
              <a:buFont typeface="Calibri" pitchFamily="34" charset="0"/>
              <a:buAutoNum type="arabicParenR"/>
            </a:pPr>
            <a:r>
              <a:rPr lang="ru-RU" altLang="ru-RU" sz="2400" smtClean="0">
                <a:latin typeface="Garamond" pitchFamily="18" charset="0"/>
              </a:rPr>
              <a:t>Построить геологическую модель пермских залежей Южно-Тигянского месторождения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200" smtClean="0">
                <a:latin typeface="Garamond" pitchFamily="18" charset="0"/>
              </a:rPr>
              <a:t>Фактический материал</a:t>
            </a: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525962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ru-RU" altLang="ru-RU" sz="2400" smtClean="0">
                <a:latin typeface="Garamond" pitchFamily="18" charset="0"/>
              </a:rPr>
              <a:t>Стратиграфические разбивки 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ru-RU" altLang="ru-RU" sz="2400" smtClean="0">
                <a:latin typeface="Garamond" pitchFamily="18" charset="0"/>
              </a:rPr>
              <a:t>Каротажные диаграммы 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ru-RU" altLang="ru-RU" sz="2400" smtClean="0">
                <a:latin typeface="Garamond" pitchFamily="18" charset="0"/>
              </a:rPr>
              <a:t>Описание керна скважин, выполненное в ИНГГ СО РАН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ru-RU" altLang="ru-RU" sz="2400" smtClean="0">
                <a:latin typeface="Garamond" pitchFamily="18" charset="0"/>
              </a:rPr>
              <a:t>Данные ФЕС из литературных источников, а также полученные в ИНГГ СО РАН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ru-RU" altLang="ru-RU" sz="2400" smtClean="0">
                <a:latin typeface="Garamond" pitchFamily="18" charset="0"/>
              </a:rPr>
              <a:t>Сеточные модели по 3 отражающим сейсмическим горизонтам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ru-RU" altLang="ru-RU" sz="2400" smtClean="0">
                <a:latin typeface="Garamond" pitchFamily="18" charset="0"/>
              </a:rPr>
              <a:t>Данные геохимических исследований 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ru-RU" altLang="ru-RU" sz="2400" smtClean="0">
                <a:latin typeface="Garamond" pitchFamily="18" charset="0"/>
              </a:rPr>
              <a:t>Результаты испытаний скважин Южно-Тигянского месторождения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865187"/>
          </a:xfrm>
        </p:spPr>
        <p:txBody>
          <a:bodyPr/>
          <a:lstStyle/>
          <a:p>
            <a:pPr eaLnBrk="1" hangingPunct="1"/>
            <a:r>
              <a:rPr lang="ru-RU" altLang="ru-RU" sz="2400" smtClean="0">
                <a:latin typeface="Garamond" pitchFamily="18" charset="0"/>
              </a:rPr>
              <a:t>История проведения геолого-разведочных работ Южно-Тигянского месторождения Анабаро-Хатангской НГО 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215900" y="1125538"/>
            <a:ext cx="8928100" cy="588168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600" b="1" dirty="0" smtClean="0">
                <a:latin typeface="Garamond" pitchFamily="18" charset="0"/>
              </a:rPr>
              <a:t>I </a:t>
            </a:r>
            <a:r>
              <a:rPr lang="ru-RU" sz="1600" b="1" dirty="0" smtClean="0">
                <a:latin typeface="Garamond" pitchFamily="18" charset="0"/>
              </a:rPr>
              <a:t>Этап </a:t>
            </a:r>
            <a:r>
              <a:rPr lang="ru-RU" sz="1600" b="1" dirty="0">
                <a:latin typeface="Garamond" pitchFamily="18" charset="0"/>
              </a:rPr>
              <a:t>(вторая половина </a:t>
            </a:r>
            <a:r>
              <a:rPr lang="en-US" sz="1600" b="1" dirty="0">
                <a:latin typeface="Garamond" pitchFamily="18" charset="0"/>
              </a:rPr>
              <a:t>XIX</a:t>
            </a:r>
            <a:r>
              <a:rPr lang="ru-RU" sz="1600" b="1" dirty="0">
                <a:latin typeface="Garamond" pitchFamily="18" charset="0"/>
              </a:rPr>
              <a:t> -</a:t>
            </a:r>
            <a:r>
              <a:rPr lang="ru-RU" sz="1600" b="1" dirty="0" smtClean="0">
                <a:latin typeface="Garamond" pitchFamily="18" charset="0"/>
              </a:rPr>
              <a:t> 20-е годы </a:t>
            </a:r>
            <a:r>
              <a:rPr lang="en-US" sz="1600" b="1" dirty="0">
                <a:latin typeface="Garamond" pitchFamily="18" charset="0"/>
              </a:rPr>
              <a:t>XX</a:t>
            </a:r>
            <a:r>
              <a:rPr lang="ru-RU" sz="1600" b="1" dirty="0">
                <a:latin typeface="Garamond" pitchFamily="18" charset="0"/>
              </a:rPr>
              <a:t> века</a:t>
            </a:r>
            <a:r>
              <a:rPr lang="ru-RU" sz="1600" b="1" dirty="0" smtClean="0">
                <a:latin typeface="Garamond" pitchFamily="18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Garamond" pitchFamily="18" charset="0"/>
              </a:rPr>
              <a:t>Проведение маршрутных геологических исследований</a:t>
            </a: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Garamond" pitchFamily="18" charset="0"/>
              </a:rPr>
              <a:t>Появление первых сведений о полезных ископаемых региона (соль, гипс, уголь, нефть) и, частично, его геологическом строении.</a:t>
            </a:r>
            <a:endParaRPr lang="ru-RU" sz="1400" dirty="0">
              <a:latin typeface="Garamond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sz="1600" b="1" dirty="0" smtClean="0">
                <a:latin typeface="Garamond" pitchFamily="18" charset="0"/>
              </a:rPr>
              <a:t>II </a:t>
            </a:r>
            <a:r>
              <a:rPr lang="ru-RU" sz="1600" b="1" dirty="0" smtClean="0">
                <a:latin typeface="Garamond" pitchFamily="18" charset="0"/>
              </a:rPr>
              <a:t>Этап (1933 – 1953 гг..)</a:t>
            </a: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Garamond" pitchFamily="18" charset="0"/>
              </a:rPr>
              <a:t>Проведение систематических геологоразведочных работ глубокого бурения. </a:t>
            </a: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Garamond" pitchFamily="18" charset="0"/>
              </a:rPr>
              <a:t>1948 г. – в скважине Р-102 Южно-</a:t>
            </a:r>
            <a:r>
              <a:rPr lang="ru-RU" sz="1400" dirty="0" err="1" smtClean="0">
                <a:latin typeface="Garamond" pitchFamily="18" charset="0"/>
              </a:rPr>
              <a:t>Тигянской</a:t>
            </a:r>
            <a:r>
              <a:rPr lang="ru-RU" sz="1400" dirty="0" smtClean="0">
                <a:latin typeface="Garamond" pitchFamily="18" charset="0"/>
              </a:rPr>
              <a:t> площади был получен первый в Якутии фонтан нефти.</a:t>
            </a: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Garamond" pitchFamily="18" charset="0"/>
              </a:rPr>
              <a:t>Открыты следующие месторождения: Южно-</a:t>
            </a:r>
            <a:r>
              <a:rPr lang="ru-RU" sz="1400" dirty="0" err="1" smtClean="0">
                <a:latin typeface="Garamond" pitchFamily="18" charset="0"/>
              </a:rPr>
              <a:t>Тигянское</a:t>
            </a:r>
            <a:r>
              <a:rPr lang="ru-RU" sz="1400" dirty="0" smtClean="0">
                <a:latin typeface="Garamond" pitchFamily="18" charset="0"/>
              </a:rPr>
              <a:t>, </a:t>
            </a:r>
            <a:r>
              <a:rPr lang="ru-RU" sz="1400" dirty="0" err="1" smtClean="0">
                <a:latin typeface="Garamond" pitchFamily="18" charset="0"/>
              </a:rPr>
              <a:t>Кожевниковское</a:t>
            </a:r>
            <a:r>
              <a:rPr lang="ru-RU" sz="1400" dirty="0" smtClean="0">
                <a:latin typeface="Garamond" pitchFamily="18" charset="0"/>
              </a:rPr>
              <a:t>, </a:t>
            </a:r>
            <a:r>
              <a:rPr lang="ru-RU" sz="1400" dirty="0" err="1" smtClean="0">
                <a:latin typeface="Garamond" pitchFamily="18" charset="0"/>
              </a:rPr>
              <a:t>Ильинское</a:t>
            </a:r>
            <a:r>
              <a:rPr lang="ru-RU" sz="1400" dirty="0" smtClean="0">
                <a:latin typeface="Garamond" pitchFamily="18" charset="0"/>
              </a:rPr>
              <a:t>, </a:t>
            </a:r>
            <a:r>
              <a:rPr lang="ru-RU" sz="1400" dirty="0" err="1" smtClean="0">
                <a:latin typeface="Garamond" pitchFamily="18" charset="0"/>
              </a:rPr>
              <a:t>Чайдахское</a:t>
            </a:r>
            <a:r>
              <a:rPr lang="ru-RU" sz="1400" dirty="0" smtClean="0">
                <a:latin typeface="Garamond" pitchFamily="18" charset="0"/>
              </a:rPr>
              <a:t>, </a:t>
            </a:r>
            <a:r>
              <a:rPr lang="ru-RU" sz="1400" dirty="0" err="1" smtClean="0">
                <a:latin typeface="Garamond" pitchFamily="18" charset="0"/>
              </a:rPr>
              <a:t>Нордвикское</a:t>
            </a:r>
            <a:r>
              <a:rPr lang="ru-RU" sz="1400" dirty="0" smtClean="0">
                <a:latin typeface="Garamond" pitchFamily="18" charset="0"/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FF0000"/>
              </a:buClr>
              <a:buSzPct val="120000"/>
              <a:buFont typeface="Arial" panose="020B0604020202020204" pitchFamily="34" charset="0"/>
              <a:buNone/>
              <a:defRPr/>
            </a:pPr>
            <a:r>
              <a:rPr lang="en-US" sz="1600" b="1" dirty="0" smtClean="0">
                <a:latin typeface="Garamond" pitchFamily="18" charset="0"/>
              </a:rPr>
              <a:t>III </a:t>
            </a:r>
            <a:r>
              <a:rPr lang="ru-RU" sz="1600" b="1" dirty="0" smtClean="0">
                <a:latin typeface="Garamond" pitchFamily="18" charset="0"/>
              </a:rPr>
              <a:t>Этап (1954 – 1979 гг..)</a:t>
            </a: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Garamond" pitchFamily="18" charset="0"/>
              </a:rPr>
              <a:t>Обобщение геолого-геофизических </a:t>
            </a:r>
            <a:r>
              <a:rPr lang="ru-RU" sz="1400" dirty="0" err="1" smtClean="0">
                <a:latin typeface="Garamond" pitchFamily="18" charset="0"/>
              </a:rPr>
              <a:t>метериалов</a:t>
            </a:r>
            <a:r>
              <a:rPr lang="ru-RU" sz="1400" dirty="0" smtClean="0">
                <a:latin typeface="Garamond" pitchFamily="18" charset="0"/>
              </a:rPr>
              <a:t> и данных глубокого бурения, уточнение геологического строения и </a:t>
            </a:r>
            <a:r>
              <a:rPr lang="ru-RU" sz="1400" dirty="0" err="1" smtClean="0">
                <a:latin typeface="Garamond" pitchFamily="18" charset="0"/>
              </a:rPr>
              <a:t>нефтегазоносности</a:t>
            </a:r>
            <a:r>
              <a:rPr lang="ru-RU" sz="1400" dirty="0" smtClean="0">
                <a:latin typeface="Garamond" pitchFamily="18" charset="0"/>
              </a:rPr>
              <a:t> территории.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FF0000"/>
              </a:buClr>
              <a:buSzPct val="120000"/>
              <a:buFont typeface="Arial" panose="020B0604020202020204" pitchFamily="34" charset="0"/>
              <a:buNone/>
              <a:defRPr/>
            </a:pPr>
            <a:r>
              <a:rPr lang="en-US" sz="1600" b="1" dirty="0" smtClean="0">
                <a:latin typeface="Garamond" pitchFamily="18" charset="0"/>
              </a:rPr>
              <a:t>IV </a:t>
            </a:r>
            <a:r>
              <a:rPr lang="ru-RU" sz="1600" b="1" dirty="0" smtClean="0">
                <a:latin typeface="Garamond" pitchFamily="18" charset="0"/>
              </a:rPr>
              <a:t>Этап (1980 – 1992 гг..)</a:t>
            </a: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Garamond" pitchFamily="18" charset="0"/>
              </a:rPr>
              <a:t>Возобновление нефтепоисковых работ.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sz="1600" b="1" dirty="0" smtClean="0">
                <a:latin typeface="Garamond" pitchFamily="18" charset="0"/>
              </a:rPr>
              <a:t>V</a:t>
            </a:r>
            <a:r>
              <a:rPr lang="ru-RU" sz="1600" b="1" dirty="0" smtClean="0">
                <a:latin typeface="Garamond" pitchFamily="18" charset="0"/>
              </a:rPr>
              <a:t> Этап (1993 – 2003 гг..)</a:t>
            </a: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Garamond" pitchFamily="18" charset="0"/>
              </a:rPr>
              <a:t>Прекращение работ по поиску нефти и газа</a:t>
            </a:r>
            <a:r>
              <a:rPr lang="ru-RU" sz="1600" dirty="0" smtClean="0">
                <a:latin typeface="Garamond" pitchFamily="18" charset="0"/>
              </a:rPr>
              <a:t>.</a:t>
            </a:r>
            <a:endParaRPr lang="en-US" sz="1600" dirty="0" smtClean="0">
              <a:latin typeface="Garamond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rgbClr val="FF0000"/>
              </a:buClr>
              <a:buSzPct val="120000"/>
              <a:buFont typeface="Arial" panose="020B0604020202020204" pitchFamily="34" charset="0"/>
              <a:buNone/>
              <a:defRPr/>
            </a:pPr>
            <a:r>
              <a:rPr lang="en-US" sz="1600" b="1" dirty="0" smtClean="0">
                <a:latin typeface="Garamond" pitchFamily="18" charset="0"/>
              </a:rPr>
              <a:t>VI</a:t>
            </a:r>
            <a:r>
              <a:rPr lang="ru-RU" sz="1600" b="1" dirty="0" smtClean="0">
                <a:latin typeface="Garamond" pitchFamily="18" charset="0"/>
              </a:rPr>
              <a:t> </a:t>
            </a:r>
            <a:r>
              <a:rPr lang="ru-RU" sz="1600" b="1" dirty="0">
                <a:latin typeface="Garamond" pitchFamily="18" charset="0"/>
              </a:rPr>
              <a:t>Этап </a:t>
            </a:r>
            <a:r>
              <a:rPr lang="ru-RU" sz="1600" b="1" dirty="0" smtClean="0">
                <a:latin typeface="Garamond" pitchFamily="18" charset="0"/>
              </a:rPr>
              <a:t>(</a:t>
            </a:r>
            <a:r>
              <a:rPr lang="en-US" sz="1600" b="1" dirty="0" smtClean="0">
                <a:latin typeface="Garamond" pitchFamily="18" charset="0"/>
              </a:rPr>
              <a:t>2004</a:t>
            </a:r>
            <a:r>
              <a:rPr lang="ru-RU" sz="1600" b="1" dirty="0" smtClean="0">
                <a:latin typeface="Garamond" pitchFamily="18" charset="0"/>
              </a:rPr>
              <a:t> </a:t>
            </a:r>
            <a:r>
              <a:rPr lang="ru-RU" sz="1600" b="1" dirty="0">
                <a:latin typeface="Garamond" pitchFamily="18" charset="0"/>
              </a:rPr>
              <a:t>– </a:t>
            </a:r>
            <a:r>
              <a:rPr lang="ru-RU" sz="1600" b="1" dirty="0" smtClean="0">
                <a:latin typeface="Garamond" pitchFamily="18" charset="0"/>
              </a:rPr>
              <a:t>наст. время)</a:t>
            </a: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Garamond" pitchFamily="18" charset="0"/>
              </a:rPr>
              <a:t>Возрождение геологоразведочных работ на нефть и газ</a:t>
            </a: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Garamond" pitchFamily="18" charset="0"/>
              </a:rPr>
              <a:t>Обобщение и систематизация материалов по стратиграфии, тектоники и </a:t>
            </a:r>
            <a:r>
              <a:rPr lang="ru-RU" sz="1400" dirty="0" err="1" smtClean="0">
                <a:latin typeface="Garamond" pitchFamily="18" charset="0"/>
              </a:rPr>
              <a:t>нефтегазоносности</a:t>
            </a:r>
            <a:r>
              <a:rPr lang="ru-RU" sz="1400" dirty="0" smtClean="0">
                <a:latin typeface="Garamond" pitchFamily="18" charset="0"/>
              </a:rPr>
              <a:t> исследуемой территории. 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endParaRPr lang="ru-RU" sz="1600" dirty="0" smtClean="0">
              <a:latin typeface="Garamond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endParaRPr lang="ru-RU" sz="2800" dirty="0" smtClean="0">
              <a:latin typeface="Garamond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ru-RU" sz="2800" dirty="0" smtClean="0">
              <a:latin typeface="Garamond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80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356100" y="188913"/>
            <a:ext cx="4537075" cy="1295400"/>
          </a:xfrm>
        </p:spPr>
        <p:txBody>
          <a:bodyPr/>
          <a:lstStyle/>
          <a:p>
            <a:pPr eaLnBrk="1" hangingPunct="1"/>
            <a:r>
              <a:rPr lang="ru-RU" altLang="ru-RU" sz="2400" smtClean="0">
                <a:latin typeface="Garamond" pitchFamily="18" charset="0"/>
              </a:rPr>
              <a:t>Сводный литолого-стратиграфический разрез Анабаро-Хатангской седловины /Пантелеев и др., 2002ф/</a:t>
            </a:r>
          </a:p>
        </p:txBody>
      </p:sp>
      <p:pic>
        <p:nvPicPr>
          <p:cNvPr id="9219" name="Picture 6" descr="разре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7950"/>
            <a:ext cx="30162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18488" cy="576262"/>
          </a:xfrm>
        </p:spPr>
        <p:txBody>
          <a:bodyPr/>
          <a:lstStyle/>
          <a:p>
            <a:pPr eaLnBrk="1" hangingPunct="1"/>
            <a:r>
              <a:rPr lang="ru-RU" altLang="ru-RU" sz="2000" smtClean="0">
                <a:latin typeface="Garamond" pitchFamily="18" charset="0"/>
              </a:rPr>
              <a:t>Тектоническая карта верхнепалезойского комплекса (нижняя пермь, отражающий сейсмический горизонт </a:t>
            </a:r>
            <a:r>
              <a:rPr lang="en-US" altLang="ru-RU" sz="2000" smtClean="0">
                <a:latin typeface="Garamond" pitchFamily="18" charset="0"/>
              </a:rPr>
              <a:t>VI</a:t>
            </a:r>
            <a:r>
              <a:rPr lang="ru-RU" altLang="ru-RU" sz="2000" smtClean="0">
                <a:latin typeface="Garamond" pitchFamily="18" charset="0"/>
              </a:rPr>
              <a:t>б</a:t>
            </a:r>
            <a:r>
              <a:rPr lang="en-US" altLang="ru-RU" sz="2000" smtClean="0">
                <a:latin typeface="Garamond" pitchFamily="18" charset="0"/>
              </a:rPr>
              <a:t>) </a:t>
            </a:r>
            <a:r>
              <a:rPr lang="ru-RU" altLang="ru-RU" sz="2000" i="1" smtClean="0">
                <a:latin typeface="Garamond" pitchFamily="18" charset="0"/>
              </a:rPr>
              <a:t>/</a:t>
            </a:r>
            <a:r>
              <a:rPr lang="ru-RU" altLang="ru-RU" sz="2000" i="1" smtClean="0">
                <a:latin typeface="Times New Roman" pitchFamily="18" charset="0"/>
                <a:cs typeface="Times New Roman" pitchFamily="18" charset="0"/>
              </a:rPr>
              <a:t>Сенников, 2010ф</a:t>
            </a:r>
            <a:r>
              <a:rPr lang="ru-RU" altLang="ru-RU" sz="2000" i="1" smtClean="0">
                <a:latin typeface="Garamond" pitchFamily="18" charset="0"/>
              </a:rPr>
              <a:t>/</a:t>
            </a:r>
          </a:p>
        </p:txBody>
      </p:sp>
      <p:pic>
        <p:nvPicPr>
          <p:cNvPr id="4" name="Picture 3" descr="\\ipgg\labs\337\Студенты\Абрамов\Работа\JPEG\Тектоническая карт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981075"/>
            <a:ext cx="7466012" cy="5586413"/>
          </a:xfrm>
          <a:noFill/>
        </p:spPr>
      </p:pic>
      <p:pic>
        <p:nvPicPr>
          <p:cNvPr id="12" name="Picture 3" descr="C:\Users\User\Desktop\Условны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981075"/>
            <a:ext cx="2735263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User\Desktop\Тектоническая карта VIб !!! ФИНИШ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981075"/>
            <a:ext cx="55086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9157</TotalTime>
  <Words>1238</Words>
  <Application>Microsoft Office PowerPoint</Application>
  <PresentationFormat>Экран (4:3)</PresentationFormat>
  <Paragraphs>113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CorelDRAW</vt:lpstr>
      <vt:lpstr>   МИНОБРНАУКИ РОССИИ Федеральное государственное бюджетное образовательное учреждение высшего профессионального образования «Новосибирский национальный исследовательский государственный университет» (Новосибирский государственный университет, НГУ)  Геолого-геофизический факультет   </vt:lpstr>
      <vt:lpstr>Презентация PowerPoint</vt:lpstr>
      <vt:lpstr>Актуальность</vt:lpstr>
      <vt:lpstr>Презентация PowerPoint</vt:lpstr>
      <vt:lpstr>Этапы исследований</vt:lpstr>
      <vt:lpstr>Фактический материал</vt:lpstr>
      <vt:lpstr>История проведения геолого-разведочных работ Южно-Тигянского месторождения Анабаро-Хатангской НГО </vt:lpstr>
      <vt:lpstr>Сводный литолого-стратиграфический разрез Анабаро-Хатангской седловины /Пантелеев и др., 2002ф/</vt:lpstr>
      <vt:lpstr>Тектоническая карта верхнепалезойского комплекса (нижняя пермь, отражающий сейсмический горизонт VIб) /Сенников, 2010ф/</vt:lpstr>
      <vt:lpstr>Распределение залежей и нефтегазопроявлений в разрезе Анабаро-Хатангской седловины /Ткач и др., 1982ф, с дополнениями/</vt:lpstr>
      <vt:lpstr>Презентация PowerPoint</vt:lpstr>
      <vt:lpstr>Южно-Тигянское месторождение. Структурная карта по кровле нижнекожевниковской свиты /по М.К. Калинко, 1959,  с изменениями/ </vt:lpstr>
      <vt:lpstr>Графики зависимости абсолютных отметок нижнекожевниковской свиты от: (А) кровли IX горизонта, (В) подошвы IX горизонта</vt:lpstr>
      <vt:lpstr>Структурная карта по кровле XI горизонта /Составил Маслов Д.В./</vt:lpstr>
      <vt:lpstr>Геологический разрез по линии скважин А-Б /Составил Маслов Д.В./ </vt:lpstr>
      <vt:lpstr>Схема обоснования водонефтяного и газонефтяного контактов /Составил Маслов Д.В./</vt:lpstr>
      <vt:lpstr>Карта перспектив Южно-Тигянского месторождения /Составил Маслов Д.В./</vt:lpstr>
      <vt:lpstr>Выводы:</vt:lpstr>
      <vt:lpstr>Презентация PowerPoint</vt:lpstr>
      <vt:lpstr>Список литературы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149</cp:revision>
  <dcterms:created xsi:type="dcterms:W3CDTF">2013-11-04T12:06:04Z</dcterms:created>
  <dcterms:modified xsi:type="dcterms:W3CDTF">2014-04-29T19:36:48Z</dcterms:modified>
</cp:coreProperties>
</file>